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89" r:id="rId5"/>
    <p:sldId id="277" r:id="rId6"/>
    <p:sldId id="281" r:id="rId7"/>
    <p:sldId id="260" r:id="rId8"/>
    <p:sldId id="261" r:id="rId9"/>
    <p:sldId id="290" r:id="rId10"/>
    <p:sldId id="262" r:id="rId11"/>
    <p:sldId id="263" r:id="rId12"/>
    <p:sldId id="267" r:id="rId13"/>
    <p:sldId id="268" r:id="rId14"/>
    <p:sldId id="287" r:id="rId15"/>
    <p:sldId id="280" r:id="rId16"/>
    <p:sldId id="258" r:id="rId17"/>
    <p:sldId id="259" r:id="rId18"/>
    <p:sldId id="283" r:id="rId19"/>
    <p:sldId id="285" r:id="rId20"/>
    <p:sldId id="301" r:id="rId21"/>
    <p:sldId id="300" r:id="rId22"/>
    <p:sldId id="288" r:id="rId23"/>
    <p:sldId id="278" r:id="rId24"/>
    <p:sldId id="291" r:id="rId25"/>
    <p:sldId id="292" r:id="rId26"/>
    <p:sldId id="270" r:id="rId27"/>
    <p:sldId id="295" r:id="rId28"/>
    <p:sldId id="296" r:id="rId29"/>
    <p:sldId id="297" r:id="rId30"/>
    <p:sldId id="298" r:id="rId31"/>
    <p:sldId id="28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4660"/>
  </p:normalViewPr>
  <p:slideViewPr>
    <p:cSldViewPr snapToGrid="0">
      <p:cViewPr varScale="1">
        <p:scale>
          <a:sx n="85" d="100"/>
          <a:sy n="85" d="100"/>
        </p:scale>
        <p:origin x="41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gif>
</file>

<file path=ppt/media/image27.gif>
</file>

<file path=ppt/media/image28.gif>
</file>

<file path=ppt/media/image29.gif>
</file>

<file path=ppt/media/image3.png>
</file>

<file path=ppt/media/image30.gif>
</file>

<file path=ppt/media/image31.gif>
</file>

<file path=ppt/media/image32.gif>
</file>

<file path=ppt/media/image33.gif>
</file>

<file path=ppt/media/image34.gif>
</file>

<file path=ppt/media/image35.gif>
</file>

<file path=ppt/media/image36.gif>
</file>

<file path=ppt/media/image37.gif>
</file>

<file path=ppt/media/image38.gif>
</file>

<file path=ppt/media/image39.gif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2024-01-03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gif"/><Relationship Id="rId4" Type="http://schemas.openxmlformats.org/officeDocument/2006/relationships/image" Target="../media/image28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gi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gif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gif"/><Relationship Id="rId4" Type="http://schemas.openxmlformats.org/officeDocument/2006/relationships/image" Target="../media/image38.gi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72" y="2076776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076775"/>
            <a:ext cx="5289010" cy="34721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09CC20-952A-3DA7-5FB2-B2E6F4ACA7E9}"/>
              </a:ext>
            </a:extLst>
          </p:cNvPr>
          <p:cNvSpPr txBox="1"/>
          <p:nvPr/>
        </p:nvSpPr>
        <p:spPr>
          <a:xfrm>
            <a:off x="1338729" y="5560547"/>
            <a:ext cx="3734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https://game8.co/games/Elden-Ring/archives/352204)</a:t>
            </a:r>
            <a:endParaRPr lang="en-US" altLang="ko-KR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0825-2350-C66F-180E-17915F02738E}"/>
              </a:ext>
            </a:extLst>
          </p:cNvPr>
          <p:cNvSpPr txBox="1"/>
          <p:nvPr/>
        </p:nvSpPr>
        <p:spPr>
          <a:xfrm>
            <a:off x="6746254" y="5560546"/>
            <a:ext cx="4252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(</a:t>
            </a:r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https://tenor.com/view/elden-ring-dodge-gif-26648070)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4659" y="2830617"/>
            <a:ext cx="5467325" cy="4593246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2400" dirty="0"/>
              <a:t>키 </a:t>
            </a:r>
            <a:r>
              <a:rPr lang="en-US" altLang="ko-KR" sz="2400" dirty="0"/>
              <a:t>: 1.8m </a:t>
            </a:r>
          </a:p>
          <a:p>
            <a:pPr>
              <a:lnSpc>
                <a:spcPct val="100000"/>
              </a:lnSpc>
            </a:pPr>
            <a:r>
              <a:rPr lang="en-US" altLang="ko-KR" sz="2400" dirty="0"/>
              <a:t> </a:t>
            </a:r>
            <a:r>
              <a:rPr lang="ko-KR" altLang="en-US" sz="2400" dirty="0"/>
              <a:t>가로 </a:t>
            </a:r>
            <a:r>
              <a:rPr lang="en-US" altLang="ko-KR" sz="2400" dirty="0"/>
              <a:t>* </a:t>
            </a:r>
            <a:r>
              <a:rPr lang="ko-KR" altLang="en-US" sz="2400" dirty="0"/>
              <a:t>세로 </a:t>
            </a:r>
            <a:r>
              <a:rPr lang="en-US" altLang="ko-KR" sz="2400" dirty="0"/>
              <a:t>: 0.42 * 0.20 m</a:t>
            </a:r>
          </a:p>
          <a:p>
            <a:pPr>
              <a:lnSpc>
                <a:spcPct val="100000"/>
              </a:lnSpc>
            </a:pPr>
            <a:r>
              <a:rPr lang="ko-KR" altLang="en-US" sz="2400" dirty="0"/>
              <a:t>행동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공격</a:t>
            </a:r>
            <a:r>
              <a:rPr lang="en-US" altLang="ko-KR" sz="2000" dirty="0"/>
              <a:t>, </a:t>
            </a:r>
            <a:r>
              <a:rPr lang="ko-KR" altLang="en-US" sz="2000" dirty="0"/>
              <a:t>회피</a:t>
            </a:r>
            <a:r>
              <a:rPr lang="en-US" altLang="ko-KR" sz="2000" dirty="0"/>
              <a:t>, </a:t>
            </a:r>
            <a:r>
              <a:rPr lang="ko-KR" altLang="en-US" sz="2000" dirty="0"/>
              <a:t>막기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패링</a:t>
            </a:r>
            <a:r>
              <a:rPr lang="en-US" altLang="ko-KR" sz="2000" dirty="0"/>
              <a:t>, </a:t>
            </a:r>
            <a:r>
              <a:rPr lang="ko-KR" altLang="en-US" sz="2000" dirty="0"/>
              <a:t>점프</a:t>
            </a:r>
            <a:r>
              <a:rPr lang="en-US" altLang="ko-KR" sz="2000" dirty="0"/>
              <a:t>, </a:t>
            </a:r>
            <a:r>
              <a:rPr lang="ko-KR" altLang="en-US" sz="2000" dirty="0"/>
              <a:t>달리기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무기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 err="1"/>
              <a:t>한손검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양손검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>
              <a:lnSpc>
                <a:spcPct val="100000"/>
              </a:lnSpc>
            </a:pPr>
            <a:r>
              <a:rPr lang="ko-KR" altLang="en-US" sz="2400" dirty="0"/>
              <a:t>방패</a:t>
            </a:r>
            <a:endParaRPr lang="en-US" altLang="ko-KR" sz="2400" dirty="0"/>
          </a:p>
          <a:p>
            <a:pPr lvl="1">
              <a:lnSpc>
                <a:spcPct val="100000"/>
              </a:lnSpc>
            </a:pPr>
            <a:r>
              <a:rPr lang="ko-KR" altLang="en-US" sz="2000" dirty="0"/>
              <a:t>소형</a:t>
            </a:r>
            <a:r>
              <a:rPr lang="en-US" altLang="ko-KR" sz="2000" dirty="0"/>
              <a:t>,</a:t>
            </a:r>
            <a:r>
              <a:rPr lang="ko-KR" altLang="en-US" sz="2000" dirty="0"/>
              <a:t> 중형</a:t>
            </a:r>
            <a:r>
              <a:rPr lang="en-US" altLang="ko-KR" sz="2000" dirty="0"/>
              <a:t>, </a:t>
            </a:r>
            <a:r>
              <a:rPr lang="ko-KR" altLang="en-US" sz="2000" dirty="0"/>
              <a:t>대형</a:t>
            </a:r>
            <a:endParaRPr lang="en-US" altLang="ko-KR" sz="2000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및 캐릭터</a:t>
            </a:r>
            <a:endParaRPr lang="en-US" altLang="ko-KR" sz="2800" b="1" dirty="0">
              <a:effectLst/>
              <a:latin typeface="+mn-ea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5FBF4A1-3C70-AD38-D8E4-9AC023CD3DEB}"/>
              </a:ext>
            </a:extLst>
          </p:cNvPr>
          <p:cNvCxnSpPr>
            <a:cxnSpLocks/>
          </p:cNvCxnSpPr>
          <p:nvPr/>
        </p:nvCxnSpPr>
        <p:spPr>
          <a:xfrm flipH="1">
            <a:off x="5872991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4" name="그림 43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F75314A6-4F7F-CC63-286B-F5DB5559F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31" y="4159188"/>
            <a:ext cx="2333211" cy="243465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FB242AA-7270-A153-CCA6-7A5B18CAB0EF}"/>
              </a:ext>
            </a:extLst>
          </p:cNvPr>
          <p:cNvSpPr txBox="1"/>
          <p:nvPr/>
        </p:nvSpPr>
        <p:spPr>
          <a:xfrm>
            <a:off x="264877" y="1960882"/>
            <a:ext cx="1072778" cy="659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맵</a:t>
            </a:r>
            <a:endParaRPr lang="en-US" altLang="ko-KR" sz="28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3405EC-DD44-D0AF-486E-97A8D7EDD7DB}"/>
              </a:ext>
            </a:extLst>
          </p:cNvPr>
          <p:cNvSpPr txBox="1"/>
          <p:nvPr/>
        </p:nvSpPr>
        <p:spPr>
          <a:xfrm>
            <a:off x="390384" y="2698812"/>
            <a:ext cx="5618993" cy="1042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컨셉 및 구조 </a:t>
            </a:r>
            <a:r>
              <a:rPr lang="en-US" altLang="ko-KR" sz="2200" dirty="0">
                <a:latin typeface="+mn-ea"/>
              </a:rPr>
              <a:t>: </a:t>
            </a:r>
            <a:r>
              <a:rPr lang="ko-KR" altLang="en-US" sz="2200" dirty="0">
                <a:latin typeface="+mn-ea"/>
              </a:rPr>
              <a:t>콜로세움 </a:t>
            </a:r>
            <a:r>
              <a:rPr lang="en-US" altLang="ko-KR" sz="2200" dirty="0">
                <a:latin typeface="+mn-ea"/>
              </a:rPr>
              <a:t>(</a:t>
            </a:r>
            <a:r>
              <a:rPr lang="ko-KR" altLang="en-US" sz="2200" dirty="0">
                <a:latin typeface="+mn-ea"/>
              </a:rPr>
              <a:t>원형경기장</a:t>
            </a:r>
            <a:r>
              <a:rPr lang="en-US" altLang="ko-KR" sz="2200" dirty="0">
                <a:latin typeface="+mn-ea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latin typeface="+mn-ea"/>
              </a:rPr>
              <a:t>맵 크기 </a:t>
            </a:r>
            <a:r>
              <a:rPr lang="en-US" altLang="ko-KR" sz="2200" dirty="0">
                <a:latin typeface="+mn-ea"/>
              </a:rPr>
              <a:t>:  80 * 80 * 20 m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552C53BB-8A9C-F872-C704-6107812C4E05}"/>
              </a:ext>
            </a:extLst>
          </p:cNvPr>
          <p:cNvSpPr txBox="1">
            <a:spLocks/>
          </p:cNvSpPr>
          <p:nvPr/>
        </p:nvSpPr>
        <p:spPr>
          <a:xfrm>
            <a:off x="5899717" y="1963977"/>
            <a:ext cx="5935671" cy="66830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dirty="0">
                <a:latin typeface="+mn-ea"/>
              </a:rPr>
              <a:t>★ </a:t>
            </a:r>
            <a:r>
              <a:rPr lang="ko-KR" altLang="en-US" sz="2800" b="1" dirty="0">
                <a:latin typeface="+mn-ea"/>
              </a:rPr>
              <a:t>플레이어 캐릭터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71140" y="1915830"/>
            <a:ext cx="3752419" cy="46329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빠른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찌르기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강한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 베기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확률 회피</a:t>
            </a:r>
            <a:endParaRPr lang="en-US" altLang="ko-KR" dirty="0">
              <a:latin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7E9A28-6F43-F602-6956-2DF5E0C7D7B8}"/>
              </a:ext>
            </a:extLst>
          </p:cNvPr>
          <p:cNvSpPr txBox="1">
            <a:spLocks/>
          </p:cNvSpPr>
          <p:nvPr/>
        </p:nvSpPr>
        <p:spPr>
          <a:xfrm>
            <a:off x="4248687" y="1880166"/>
            <a:ext cx="3561841" cy="46221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</a:t>
            </a:r>
          </a:p>
          <a:p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돌진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회전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2354FA-F02C-712A-A9FF-D0CD8DBFE4E8}"/>
              </a:ext>
            </a:extLst>
          </p:cNvPr>
          <p:cNvSpPr txBox="1">
            <a:spLocks/>
          </p:cNvSpPr>
          <p:nvPr/>
        </p:nvSpPr>
        <p:spPr>
          <a:xfrm>
            <a:off x="8115385" y="1884242"/>
            <a:ext cx="3561841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</a:t>
            </a:r>
            <a:r>
              <a:rPr lang="en-US" altLang="ko-KR" b="1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</a:t>
            </a:r>
          </a:p>
          <a:p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도약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강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일반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약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범위 공격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03B6573-C4AF-7F6A-5919-518D1F717CFB}"/>
              </a:ext>
            </a:extLst>
          </p:cNvPr>
          <p:cNvCxnSpPr>
            <a:cxnSpLocks/>
          </p:cNvCxnSpPr>
          <p:nvPr/>
        </p:nvCxnSpPr>
        <p:spPr>
          <a:xfrm flipH="1">
            <a:off x="4122780" y="1950085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602E5-0CD5-6353-D1DF-E1D512612709}"/>
              </a:ext>
            </a:extLst>
          </p:cNvPr>
          <p:cNvCxnSpPr>
            <a:cxnSpLocks/>
          </p:cNvCxnSpPr>
          <p:nvPr/>
        </p:nvCxnSpPr>
        <p:spPr>
          <a:xfrm flipH="1">
            <a:off x="7998443" y="1960884"/>
            <a:ext cx="1" cy="4632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436385" y="5213584"/>
            <a:ext cx="11453909" cy="153913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★ 다른 </a:t>
            </a:r>
            <a:r>
              <a:rPr lang="ko-KR" altLang="en-US" dirty="0" err="1">
                <a:latin typeface="+mn-ea"/>
              </a:rPr>
              <a:t>소울라이크류</a:t>
            </a:r>
            <a:r>
              <a:rPr lang="ko-KR" altLang="en-US" dirty="0">
                <a:latin typeface="+mn-ea"/>
              </a:rPr>
              <a:t> 게임과 달리 위와 같은 </a:t>
            </a:r>
            <a:r>
              <a:rPr lang="ko-KR" altLang="en-US" b="1" dirty="0">
                <a:latin typeface="+mn-ea"/>
              </a:rPr>
              <a:t>불편한 요소들을 제거해 </a:t>
            </a:r>
            <a:r>
              <a:rPr lang="ko-KR" altLang="en-US" dirty="0">
                <a:latin typeface="+mn-ea"/>
              </a:rPr>
              <a:t>전투 시스템에만 집중 가능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dirty="0">
                <a:latin typeface="+mn-ea"/>
              </a:rPr>
              <a:t>★ 다른 시뮬레이터 시리즈와 달리 </a:t>
            </a:r>
            <a:r>
              <a:rPr lang="ko-KR" altLang="en-US" b="1" dirty="0">
                <a:latin typeface="+mn-ea"/>
              </a:rPr>
              <a:t>직접 캐릭터를 조종하며 </a:t>
            </a:r>
            <a:r>
              <a:rPr lang="ko-KR" altLang="en-US" dirty="0">
                <a:latin typeface="+mn-ea"/>
              </a:rPr>
              <a:t>플레이</a:t>
            </a:r>
            <a:endParaRPr lang="en-US" altLang="ko-KR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026" name="Picture 2" descr="Dark Souls 3 You Died GIFs">
            <a:extLst>
              <a:ext uri="{FF2B5EF4-FFF2-40B4-BE49-F238E27FC236}">
                <a16:creationId xmlns:a16="http://schemas.microsoft.com/office/drawing/2014/main" id="{DBC01D99-899E-C902-115C-087E8C96F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922" y="2344908"/>
            <a:ext cx="4039640" cy="227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 souls bonfire">
            <a:extLst>
              <a:ext uri="{FF2B5EF4-FFF2-40B4-BE49-F238E27FC236}">
                <a16:creationId xmlns:a16="http://schemas.microsoft.com/office/drawing/2014/main" id="{A15BCDC7-2A25-F56D-8DEB-BEFA95C4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2560" y="2381313"/>
            <a:ext cx="4059444" cy="2273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AC73CF-3C73-3B42-91C9-478612371C83}"/>
              </a:ext>
            </a:extLst>
          </p:cNvPr>
          <p:cNvSpPr txBox="1"/>
          <p:nvPr/>
        </p:nvSpPr>
        <p:spPr>
          <a:xfrm>
            <a:off x="833820" y="4724800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죽은 후 마지막에 들른 화톳불에서 부활 후 지도 없이 다시 길을 찾아가야 되는 </a:t>
            </a:r>
            <a:r>
              <a:rPr lang="ko-KR" altLang="en-US" sz="2000" b="1" dirty="0">
                <a:solidFill>
                  <a:schemeClr val="tx1">
                    <a:lumMod val="75000"/>
                  </a:schemeClr>
                </a:solidFill>
              </a:rPr>
              <a:t>불편함</a:t>
            </a:r>
            <a:r>
              <a:rPr lang="ko-KR" altLang="en-US" sz="2000" dirty="0">
                <a:solidFill>
                  <a:schemeClr val="tx1">
                    <a:lumMod val="75000"/>
                  </a:schemeClr>
                </a:solidFill>
              </a:rPr>
              <a:t> 존재</a:t>
            </a: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485823" y="2014297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2400" b="0" i="0" dirty="0">
                <a:effectLst/>
                <a:latin typeface="gg sans"/>
              </a:rPr>
              <a:t>★ </a:t>
            </a:r>
            <a:r>
              <a:rPr lang="en-US" altLang="ko-KR" sz="2400" b="1" dirty="0"/>
              <a:t>DirectX 12</a:t>
            </a:r>
            <a:r>
              <a:rPr lang="ko-KR" altLang="en-US" sz="2400" dirty="0"/>
              <a:t>를 사용한 </a:t>
            </a:r>
            <a:r>
              <a:rPr lang="ko-KR" altLang="en-US" sz="2400" b="1" dirty="0"/>
              <a:t>게임제작</a:t>
            </a:r>
            <a:r>
              <a:rPr lang="ko-KR" altLang="en-US" sz="2400" dirty="0"/>
              <a:t> 능력 향상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b="1" dirty="0"/>
              <a:t>★ </a:t>
            </a:r>
            <a:r>
              <a:rPr lang="ko-KR" altLang="en-US" sz="2400" b="1" dirty="0" err="1"/>
              <a:t>멀티스레드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이용한 기본적인 </a:t>
            </a:r>
            <a:r>
              <a:rPr lang="ko-KR" altLang="en-US" sz="2400" b="1" dirty="0"/>
              <a:t>서버 구현 및 데이터베이스 구성</a:t>
            </a:r>
            <a:endParaRPr lang="en-US" altLang="ko-KR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b="1" dirty="0"/>
              <a:t>Lua </a:t>
            </a:r>
            <a:r>
              <a:rPr lang="ko-KR" altLang="en-US" sz="2400" b="1" dirty="0"/>
              <a:t>스크립트</a:t>
            </a:r>
            <a:r>
              <a:rPr lang="ko-KR" altLang="en-US" sz="2400" dirty="0"/>
              <a:t>를 이용한 </a:t>
            </a:r>
            <a:r>
              <a:rPr lang="ko-KR" altLang="en-US" sz="2400" b="1" dirty="0"/>
              <a:t>오브젝트 동작 </a:t>
            </a:r>
            <a:r>
              <a:rPr lang="ko-KR" altLang="en-US" sz="2400" dirty="0"/>
              <a:t>구현</a:t>
            </a:r>
            <a:endParaRPr lang="en-US" altLang="ko-KR" sz="2400" dirty="0"/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2400" dirty="0"/>
              <a:t>★</a:t>
            </a:r>
            <a:r>
              <a:rPr lang="en-US" altLang="ko-KR" sz="2400" b="1" dirty="0"/>
              <a:t> Git</a:t>
            </a:r>
            <a:r>
              <a:rPr lang="ko-KR" altLang="en-US" sz="2400" dirty="0"/>
              <a:t>을 이용한 </a:t>
            </a:r>
            <a:r>
              <a:rPr lang="ko-KR" altLang="en-US" sz="2400" b="1" dirty="0"/>
              <a:t>프로젝트 관리 및 협업 </a:t>
            </a:r>
            <a:r>
              <a:rPr lang="ko-KR" altLang="en-US" sz="2400" dirty="0"/>
              <a:t>능력 향상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18B3240-309B-89D7-6AF9-C617A133BEF8}"/>
              </a:ext>
            </a:extLst>
          </p:cNvPr>
          <p:cNvSpPr txBox="1">
            <a:spLocks/>
          </p:cNvSpPr>
          <p:nvPr/>
        </p:nvSpPr>
        <p:spPr>
          <a:xfrm>
            <a:off x="485823" y="2270118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00" y="2649142"/>
            <a:ext cx="3568558" cy="3798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프로그래밍</a:t>
            </a:r>
            <a:r>
              <a:rPr lang="en-US" altLang="ko-KR" sz="2400" dirty="0">
                <a:latin typeface="+mn-ea"/>
              </a:rPr>
              <a:t>1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dirty="0">
                <a:latin typeface="+mn-ea"/>
              </a:rPr>
              <a:t>게임수학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508947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8077505" y="2637900"/>
            <a:ext cx="3568558" cy="3798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  <a:p>
            <a:r>
              <a:rPr lang="ko-KR" altLang="en-US" sz="2400" dirty="0" err="1">
                <a:latin typeface="+mn-ea"/>
              </a:rPr>
              <a:t>게임인터페이스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ko-KR" altLang="en-US" sz="2400" dirty="0">
                <a:latin typeface="+mn-ea"/>
              </a:rPr>
              <a:t>인공지능 수강</a:t>
            </a:r>
          </a:p>
          <a:p>
            <a:r>
              <a:rPr lang="ko-KR" altLang="en-US" sz="2400" b="1" dirty="0">
                <a:latin typeface="+mn-ea"/>
              </a:rPr>
              <a:t>자료구조</a:t>
            </a:r>
            <a:r>
              <a:rPr lang="ko-KR" altLang="en-US" sz="2400" dirty="0">
                <a:latin typeface="+mn-ea"/>
              </a:rPr>
              <a:t> 수강</a:t>
            </a:r>
          </a:p>
          <a:p>
            <a:r>
              <a:rPr lang="en-US" altLang="ko-KR" sz="2400" b="1" dirty="0">
                <a:latin typeface="+mn-ea"/>
              </a:rPr>
              <a:t>C, C++, STL </a:t>
            </a:r>
            <a:r>
              <a:rPr lang="ko-KR" altLang="en-US" sz="2400" dirty="0">
                <a:latin typeface="+mn-ea"/>
              </a:rPr>
              <a:t>수강</a:t>
            </a:r>
          </a:p>
          <a:p>
            <a:r>
              <a:rPr lang="ko-KR" altLang="en-US" sz="2400" b="1" dirty="0">
                <a:latin typeface="+mn-ea"/>
              </a:rPr>
              <a:t>데이터베이스</a:t>
            </a:r>
            <a:r>
              <a:rPr lang="ko-KR" altLang="en-US" sz="2400" dirty="0">
                <a:latin typeface="+mn-ea"/>
              </a:rPr>
              <a:t> 수강</a:t>
            </a: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05p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06 ~ 14p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15 ~ 17p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18</a:t>
            </a:r>
            <a:r>
              <a:rPr lang="en-US" altLang="ko-KR" sz="2800" b="1" dirty="0">
                <a:latin typeface="+mn-ea"/>
              </a:rPr>
              <a:t> ~ 20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중점 연구사항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AA9BEC-092E-5295-E8E9-BEC7F0A40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435" y="2187277"/>
            <a:ext cx="3568558" cy="5960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 err="1">
                <a:latin typeface="+mn-ea"/>
              </a:rPr>
              <a:t>성현석</a:t>
            </a:r>
            <a:r>
              <a:rPr lang="en-US" altLang="ko-KR" sz="2400" dirty="0">
                <a:latin typeface="+mn-ea"/>
              </a:rPr>
              <a:t>]</a:t>
            </a:r>
            <a:endParaRPr lang="en-US" altLang="ko-KR" sz="2400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98B0139-11F5-EAC7-EBB5-36755EA43569}"/>
              </a:ext>
            </a:extLst>
          </p:cNvPr>
          <p:cNvSpPr txBox="1">
            <a:spLocks/>
          </p:cNvSpPr>
          <p:nvPr/>
        </p:nvSpPr>
        <p:spPr>
          <a:xfrm>
            <a:off x="4385975" y="2187277"/>
            <a:ext cx="3568558" cy="596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송주석</a:t>
            </a:r>
            <a:r>
              <a:rPr lang="en-US" altLang="ko-KR" sz="2400" dirty="0">
                <a:latin typeface="+mn-ea"/>
              </a:rPr>
              <a:t>]</a:t>
            </a:r>
            <a:endParaRPr lang="ko-KR" altLang="en-US" sz="2400" dirty="0">
              <a:latin typeface="+mn-ea"/>
            </a:endParaRP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56531A2-09BD-E52D-C399-65F765EB47F8}"/>
              </a:ext>
            </a:extLst>
          </p:cNvPr>
          <p:cNvSpPr txBox="1">
            <a:spLocks/>
          </p:cNvSpPr>
          <p:nvPr/>
        </p:nvSpPr>
        <p:spPr>
          <a:xfrm>
            <a:off x="8059265" y="2202930"/>
            <a:ext cx="2173051" cy="580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[</a:t>
            </a:r>
            <a:r>
              <a:rPr lang="ko-KR" altLang="en-US" sz="2400" b="1" dirty="0">
                <a:latin typeface="+mn-ea"/>
              </a:rPr>
              <a:t>조승완</a:t>
            </a:r>
            <a:r>
              <a:rPr lang="en-US" altLang="ko-KR" sz="2400" b="1" dirty="0">
                <a:latin typeface="+mn-ea"/>
              </a:rPr>
              <a:t>]</a:t>
            </a:r>
            <a:endParaRPr lang="en-US" altLang="ko-KR" sz="2400" dirty="0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FFC2583A-68F9-3B53-2889-6072430E031B}"/>
              </a:ext>
            </a:extLst>
          </p:cNvPr>
          <p:cNvSpPr txBox="1">
            <a:spLocks/>
          </p:cNvSpPr>
          <p:nvPr/>
        </p:nvSpPr>
        <p:spPr>
          <a:xfrm>
            <a:off x="420435" y="2767706"/>
            <a:ext cx="3568558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1600" dirty="0">
                <a:latin typeface="+mn-ea"/>
              </a:rPr>
              <a:t>// </a:t>
            </a:r>
            <a:r>
              <a:rPr lang="ko-KR" altLang="en-US" sz="1600" dirty="0">
                <a:latin typeface="+mn-ea"/>
              </a:rPr>
              <a:t>내용 작성</a:t>
            </a:r>
            <a:endParaRPr lang="en-US" altLang="ko-KR" sz="1600" b="1" dirty="0"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AC2911B8-839A-8F4D-AC02-3B625C6C5778}"/>
              </a:ext>
            </a:extLst>
          </p:cNvPr>
          <p:cNvSpPr txBox="1">
            <a:spLocks/>
          </p:cNvSpPr>
          <p:nvPr/>
        </p:nvSpPr>
        <p:spPr>
          <a:xfrm>
            <a:off x="4385973" y="2767706"/>
            <a:ext cx="3568558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1600" dirty="0">
                <a:latin typeface="+mn-ea"/>
              </a:rPr>
              <a:t>// </a:t>
            </a:r>
            <a:r>
              <a:rPr lang="ko-KR" altLang="en-US" sz="1600" dirty="0">
                <a:latin typeface="+mn-ea"/>
              </a:rPr>
              <a:t>내용 작성</a:t>
            </a:r>
            <a:endParaRPr lang="en-US" altLang="ko-KR" sz="1600" b="1" dirty="0">
              <a:latin typeface="+mn-ea"/>
            </a:endParaRP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433C4E8A-8EE6-25F5-47A8-3B4328AE80B5}"/>
              </a:ext>
            </a:extLst>
          </p:cNvPr>
          <p:cNvSpPr txBox="1">
            <a:spLocks/>
          </p:cNvSpPr>
          <p:nvPr/>
        </p:nvSpPr>
        <p:spPr>
          <a:xfrm>
            <a:off x="8113059" y="2783359"/>
            <a:ext cx="3771150" cy="338435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600" dirty="0">
                <a:latin typeface="+mn-ea"/>
              </a:rPr>
              <a:t>그림자 및 조명 처리 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 err="1"/>
              <a:t>Cascade</a:t>
            </a:r>
            <a:r>
              <a:rPr lang="en-US" altLang="ko-KR" sz="1600"/>
              <a:t>d</a:t>
            </a:r>
            <a:r>
              <a:rPr lang="ko-KR" altLang="en-US" sz="1600"/>
              <a:t> </a:t>
            </a:r>
            <a:r>
              <a:rPr lang="ko-KR" altLang="en-US" sz="1600" dirty="0" err="1"/>
              <a:t>Shadow</a:t>
            </a:r>
            <a:r>
              <a:rPr lang="ko-KR" altLang="en-US" sz="1600" dirty="0"/>
              <a:t> </a:t>
            </a:r>
            <a:r>
              <a:rPr lang="ko-KR" altLang="en-US" sz="1600" dirty="0" err="1"/>
              <a:t>Mapping을</a:t>
            </a:r>
            <a:r>
              <a:rPr lang="ko-KR" altLang="en-US" sz="1600" dirty="0"/>
              <a:t> 활용하여 </a:t>
            </a:r>
            <a:r>
              <a:rPr lang="ko-KR" altLang="en-US" sz="1600" dirty="0">
                <a:latin typeface="+mn-ea"/>
              </a:rPr>
              <a:t>광원의 위치와 물체까지의 거리를 바탕으로 한 그림자 매핑</a:t>
            </a:r>
            <a:endParaRPr lang="en-US" altLang="ko-KR" sz="16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600" dirty="0">
                <a:latin typeface="+mn-ea"/>
              </a:rPr>
              <a:t>적 제작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dirty="0">
                <a:latin typeface="+mn-ea"/>
              </a:rPr>
              <a:t>적 리소스 수집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모델링 적용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애니메이션 및 동작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플레이어와의 상호작용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 err="1">
                <a:latin typeface="+mn-ea"/>
              </a:rPr>
              <a:t>설정값에</a:t>
            </a:r>
            <a:r>
              <a:rPr lang="ko-KR" altLang="en-US" sz="1600" dirty="0">
                <a:latin typeface="+mn-ea"/>
              </a:rPr>
              <a:t> 따른 동작 변화</a:t>
            </a:r>
            <a:endParaRPr lang="en-US" altLang="ko-KR" sz="16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600" dirty="0">
                <a:latin typeface="+mn-ea"/>
              </a:rPr>
              <a:t>서버 및 멀티플레이 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>
                <a:latin typeface="+mn-ea"/>
              </a:rPr>
              <a:t>현재 </a:t>
            </a:r>
            <a:r>
              <a:rPr lang="ko-KR" altLang="en-US" sz="1600" dirty="0" err="1">
                <a:latin typeface="+mn-ea"/>
              </a:rPr>
              <a:t>접속자</a:t>
            </a:r>
            <a:r>
              <a:rPr lang="ko-KR" altLang="en-US" sz="1600" dirty="0">
                <a:latin typeface="+mn-ea"/>
              </a:rPr>
              <a:t> 확인 후 대결 신청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신청자가 설정한 값에 맞춰 콜로세움 </a:t>
            </a:r>
            <a:r>
              <a:rPr lang="ko-KR" altLang="en-US" sz="1600" dirty="0" err="1">
                <a:latin typeface="+mn-ea"/>
              </a:rPr>
              <a:t>맵에서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1 </a:t>
            </a:r>
            <a:r>
              <a:rPr lang="ko-KR" altLang="en-US" sz="1600" dirty="0">
                <a:latin typeface="+mn-ea"/>
              </a:rPr>
              <a:t>대 </a:t>
            </a:r>
            <a:r>
              <a:rPr lang="en-US" altLang="ko-KR" sz="1600" dirty="0">
                <a:latin typeface="+mn-ea"/>
              </a:rPr>
              <a:t>1 </a:t>
            </a:r>
            <a:r>
              <a:rPr lang="ko-KR" altLang="en-US" sz="1600" dirty="0">
                <a:latin typeface="+mn-ea"/>
              </a:rPr>
              <a:t>대전</a:t>
            </a:r>
            <a:r>
              <a:rPr lang="en-US" altLang="ko-KR" sz="1600" dirty="0">
                <a:latin typeface="+mn-ea"/>
              </a:rPr>
              <a:t>(PVP). </a:t>
            </a:r>
            <a:r>
              <a:rPr lang="ko-KR" altLang="en-US" sz="1600" dirty="0">
                <a:latin typeface="+mn-ea"/>
              </a:rPr>
              <a:t>서로의 동작을 서버에서 처리 이후 각 플레이어 화면에 실시간으로 적용</a:t>
            </a:r>
            <a:endParaRPr lang="en-US" altLang="ko-KR" sz="16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037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38EA38AF-4A27-F670-EA61-0AAE7B3E6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702" y="2070781"/>
            <a:ext cx="8291835" cy="441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710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4225032" y="3078468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800" dirty="0">
                <a:latin typeface="+mn-ea"/>
                <a:ea typeface="+mn-ea"/>
              </a:rPr>
              <a:t>감사합니다</a:t>
            </a:r>
            <a:r>
              <a:rPr lang="en-US" altLang="ko-KR" sz="5800" dirty="0">
                <a:latin typeface="+mn-ea"/>
                <a:ea typeface="+mn-ea"/>
              </a:rPr>
              <a:t>!</a:t>
            </a:r>
            <a:endParaRPr lang="ko-KR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189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소울라이크란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시뮬레이터란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>
                <a:effectLst/>
                <a:latin typeface="-apple-system"/>
              </a:rPr>
              <a:t>시뮬레이터란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‘</a:t>
            </a:r>
            <a:r>
              <a:rPr lang="ko-KR" altLang="en-US" sz="1800" dirty="0">
                <a:effectLst/>
                <a:latin typeface="-apple-system"/>
              </a:rPr>
              <a:t>모의 시험 게임</a:t>
            </a:r>
            <a:r>
              <a:rPr lang="en-US" altLang="ko-KR" sz="1800" dirty="0">
                <a:effectLst/>
                <a:latin typeface="-apple-system"/>
              </a:rPr>
              <a:t>’</a:t>
            </a:r>
            <a:r>
              <a:rPr lang="ko-KR" altLang="en-US" sz="1800" dirty="0">
                <a:effectLst/>
                <a:latin typeface="-apple-system"/>
              </a:rPr>
              <a:t>이라는 의미로 정해진 </a:t>
            </a:r>
            <a:r>
              <a:rPr lang="ko-KR" altLang="en-US" sz="1800" dirty="0" err="1">
                <a:effectLst/>
                <a:latin typeface="-apple-system"/>
              </a:rPr>
              <a:t>함수값</a:t>
            </a:r>
            <a:r>
              <a:rPr lang="ko-KR" altLang="en-US" sz="1800" dirty="0">
                <a:effectLst/>
                <a:latin typeface="-apple-system"/>
              </a:rPr>
              <a:t> 내에 변화를 줬을 때 계의 변화를 관측하는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즉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하나의 모델을 가지고 여러가지 상황을 시험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또는 체험하는 장르이다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D177FF-4156-FC57-E519-4419465D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444" y="3746737"/>
            <a:ext cx="4381500" cy="20478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97CCF-7207-07D6-1460-217FD92DCD6F}"/>
              </a:ext>
            </a:extLst>
          </p:cNvPr>
          <p:cNvSpPr txBox="1"/>
          <p:nvPr/>
        </p:nvSpPr>
        <p:spPr>
          <a:xfrm>
            <a:off x="5020551" y="579461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유로 트럭 시뮬레이터</a:t>
            </a:r>
            <a:r>
              <a:rPr lang="en-US" altLang="ko-KR" sz="1200" dirty="0">
                <a:latin typeface="+mn-ea"/>
              </a:rPr>
              <a:t>2)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8128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66752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패링이란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b="1" dirty="0" err="1">
                <a:effectLst/>
                <a:latin typeface="-apple-system"/>
              </a:rPr>
              <a:t>패링</a:t>
            </a:r>
            <a:r>
              <a:rPr lang="en-US" altLang="ko-KR" sz="1800" b="1" dirty="0">
                <a:effectLst/>
                <a:latin typeface="-apple-system"/>
              </a:rPr>
              <a:t>(Parrying)</a:t>
            </a:r>
            <a:r>
              <a:rPr lang="ko-KR" altLang="en-US" sz="1800" b="1" dirty="0">
                <a:effectLst/>
                <a:latin typeface="-apple-system"/>
              </a:rPr>
              <a:t>이란</a:t>
            </a:r>
            <a:r>
              <a:rPr lang="en-US" altLang="ko-KR" sz="1800" b="1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격투기나 </a:t>
            </a:r>
            <a:r>
              <a:rPr lang="ko-KR" altLang="en-US" sz="1800" dirty="0" err="1">
                <a:effectLst/>
                <a:latin typeface="-apple-system"/>
              </a:rPr>
              <a:t>검투</a:t>
            </a:r>
            <a:r>
              <a:rPr lang="ko-KR" altLang="en-US" sz="1800" dirty="0">
                <a:effectLst/>
                <a:latin typeface="-apple-system"/>
              </a:rPr>
              <a:t> 등에서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상대의 공격을 자신의 몸이나 </a:t>
            </a:r>
            <a:r>
              <a:rPr lang="ko-KR" altLang="en-US" sz="1800" dirty="0" err="1">
                <a:effectLst/>
                <a:latin typeface="-apple-system"/>
              </a:rPr>
              <a:t>무기등으로</a:t>
            </a:r>
            <a:r>
              <a:rPr lang="ko-KR" altLang="en-US" sz="1800" dirty="0">
                <a:effectLst/>
                <a:latin typeface="-apple-system"/>
              </a:rPr>
              <a:t> 옆으로 쳐 내는 동작이다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막기나 회피와 달리 </a:t>
            </a:r>
            <a:r>
              <a:rPr lang="ko-KR" altLang="en-US" sz="1800" dirty="0" err="1">
                <a:effectLst/>
                <a:latin typeface="-apple-system"/>
              </a:rPr>
              <a:t>패링은</a:t>
            </a:r>
            <a:r>
              <a:rPr lang="ko-KR" altLang="en-US" sz="1800" dirty="0">
                <a:effectLst/>
                <a:latin typeface="-apple-system"/>
              </a:rPr>
              <a:t> 공격을 다른 방향으로 </a:t>
            </a:r>
            <a:r>
              <a:rPr lang="ko-KR" altLang="en-US" sz="1800" dirty="0" err="1">
                <a:effectLst/>
                <a:latin typeface="-apple-system"/>
              </a:rPr>
              <a:t>흘려보내는</a:t>
            </a:r>
            <a:r>
              <a:rPr lang="ko-KR" altLang="en-US" sz="1800" dirty="0">
                <a:effectLst/>
                <a:latin typeface="-apple-system"/>
              </a:rPr>
              <a:t> 동작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게임 에서는 타이밍에 맞춰 상대의 공격을 쳐내는 것을 뜻한다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17F84F1-3CE4-D671-96F4-ED1965686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061" y="3846260"/>
            <a:ext cx="2978444" cy="21329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BD4408-8CBC-5ACC-8447-511FA55A44B4}"/>
              </a:ext>
            </a:extLst>
          </p:cNvPr>
          <p:cNvSpPr txBox="1"/>
          <p:nvPr/>
        </p:nvSpPr>
        <p:spPr>
          <a:xfrm>
            <a:off x="2319061" y="5992931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>
                <a:latin typeface="+mn-ea"/>
              </a:rPr>
              <a:t>르네상스 시대에 사용된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https://www.thearma.org/essays/edgemyth.htm</a:t>
            </a:r>
            <a:endParaRPr lang="ko-KR" altLang="en-US" sz="700" dirty="0">
              <a:latin typeface="+mn-ea"/>
            </a:endParaRPr>
          </a:p>
        </p:txBody>
      </p:sp>
      <p:pic>
        <p:nvPicPr>
          <p:cNvPr id="4" name="그림 3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606D45B3-BFAF-4AC4-3788-719FF61E7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3845" y="3866164"/>
            <a:ext cx="3176150" cy="2119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8E857E-F905-71C8-C608-B53354CB37E2}"/>
              </a:ext>
            </a:extLst>
          </p:cNvPr>
          <p:cNvSpPr txBox="1"/>
          <p:nvPr/>
        </p:nvSpPr>
        <p:spPr>
          <a:xfrm>
            <a:off x="6672698" y="5998213"/>
            <a:ext cx="29784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엘든링의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패링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algn="ctr"/>
            <a:r>
              <a:rPr lang="ko-KR" altLang="en-US" sz="700" dirty="0">
                <a:latin typeface="+mn-ea"/>
              </a:rPr>
              <a:t>출처</a:t>
            </a:r>
            <a:r>
              <a:rPr lang="en-US" altLang="ko-KR" sz="700" dirty="0">
                <a:latin typeface="+mn-ea"/>
              </a:rPr>
              <a:t>: https://game8.co/games/Elden-Ring/archives/352204</a:t>
            </a:r>
            <a:endParaRPr lang="ko-KR" altLang="en-US" sz="7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323805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77320C7-EEA3-E329-ADF1-22F74AE58250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키 조작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3" name="Picture 2" descr="건반, 전자, 컴퓨터, 기술, 단추, 아스키, 키패드, 입력, 장치, 하드웨어">
            <a:extLst>
              <a:ext uri="{FF2B5EF4-FFF2-40B4-BE49-F238E27FC236}">
                <a16:creationId xmlns:a16="http://schemas.microsoft.com/office/drawing/2014/main" id="{A57FD425-32B2-FB11-CB8D-124970FF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0" y="2014297"/>
            <a:ext cx="8434647" cy="421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05B2875-210F-7E1E-7D3A-6D71F6316F51}"/>
              </a:ext>
            </a:extLst>
          </p:cNvPr>
          <p:cNvSpPr/>
          <p:nvPr/>
        </p:nvSpPr>
        <p:spPr>
          <a:xfrm>
            <a:off x="1561583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988FDE-5EBE-F886-3349-EA59F40B996F}"/>
              </a:ext>
            </a:extLst>
          </p:cNvPr>
          <p:cNvSpPr/>
          <p:nvPr/>
        </p:nvSpPr>
        <p:spPr>
          <a:xfrm>
            <a:off x="2609910" y="4073237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63FE466-FB18-D638-22E8-ECB55E0B42C4}"/>
              </a:ext>
            </a:extLst>
          </p:cNvPr>
          <p:cNvSpPr/>
          <p:nvPr/>
        </p:nvSpPr>
        <p:spPr>
          <a:xfrm>
            <a:off x="2083434" y="4096333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A9BE6C0-99BE-A5FB-2CA7-F19F7F64FC5D}"/>
              </a:ext>
            </a:extLst>
          </p:cNvPr>
          <p:cNvSpPr/>
          <p:nvPr/>
        </p:nvSpPr>
        <p:spPr>
          <a:xfrm>
            <a:off x="1838989" y="3527882"/>
            <a:ext cx="488890" cy="541744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6424D7D-3FED-413E-252B-9CF33D9467D0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2083434" y="2429164"/>
            <a:ext cx="0" cy="109871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D18D109-03B8-69B1-C6C5-0C74918698BD}"/>
              </a:ext>
            </a:extLst>
          </p:cNvPr>
          <p:cNvSpPr txBox="1"/>
          <p:nvPr/>
        </p:nvSpPr>
        <p:spPr>
          <a:xfrm>
            <a:off x="1647176" y="2146488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이동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32D976-4C4E-074B-8C91-C3CFFDD1166E}"/>
              </a:ext>
            </a:extLst>
          </p:cNvPr>
          <p:cNvSpPr/>
          <p:nvPr/>
        </p:nvSpPr>
        <p:spPr>
          <a:xfrm>
            <a:off x="609190" y="4614981"/>
            <a:ext cx="610056" cy="541744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637E81BB-69C6-3189-1886-BECD690908BB}"/>
              </a:ext>
            </a:extLst>
          </p:cNvPr>
          <p:cNvCxnSpPr>
            <a:cxnSpLocks/>
            <a:stCxn id="27" idx="1"/>
          </p:cNvCxnSpPr>
          <p:nvPr/>
        </p:nvCxnSpPr>
        <p:spPr>
          <a:xfrm rot="10800000" flipV="1">
            <a:off x="489528" y="4885853"/>
            <a:ext cx="119663" cy="988474"/>
          </a:xfrm>
          <a:prstGeom prst="bentConnector2">
            <a:avLst/>
          </a:prstGeom>
          <a:ln w="317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BA3616-D16A-4D43-F87B-9C21BB9E8F97}"/>
              </a:ext>
            </a:extLst>
          </p:cNvPr>
          <p:cNvSpPr txBox="1"/>
          <p:nvPr/>
        </p:nvSpPr>
        <p:spPr>
          <a:xfrm>
            <a:off x="53583" y="5914737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회피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BE2F2FE-CB2D-343F-3C9F-D8ECB182E04E}"/>
              </a:ext>
            </a:extLst>
          </p:cNvPr>
          <p:cNvSpPr/>
          <p:nvPr/>
        </p:nvSpPr>
        <p:spPr>
          <a:xfrm>
            <a:off x="3098800" y="5174129"/>
            <a:ext cx="2701636" cy="54174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EF2BE52-D2DE-5889-2712-79A32027A27D}"/>
              </a:ext>
            </a:extLst>
          </p:cNvPr>
          <p:cNvCxnSpPr>
            <a:cxnSpLocks/>
          </p:cNvCxnSpPr>
          <p:nvPr/>
        </p:nvCxnSpPr>
        <p:spPr>
          <a:xfrm flipV="1">
            <a:off x="4387907" y="571356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7352CAA-B3F1-03E5-901F-65DB44D9E0FD}"/>
              </a:ext>
            </a:extLst>
          </p:cNvPr>
          <p:cNvSpPr txBox="1"/>
          <p:nvPr/>
        </p:nvSpPr>
        <p:spPr>
          <a:xfrm>
            <a:off x="3951649" y="592233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점프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03C31EA-8F0D-3A01-9B31-CC3C00BD5646}"/>
              </a:ext>
            </a:extLst>
          </p:cNvPr>
          <p:cNvSpPr/>
          <p:nvPr/>
        </p:nvSpPr>
        <p:spPr>
          <a:xfrm>
            <a:off x="2887316" y="3530905"/>
            <a:ext cx="488890" cy="541744"/>
          </a:xfrm>
          <a:prstGeom prst="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63611230-CDF5-838F-5B68-348FB3D3CA9A}"/>
              </a:ext>
            </a:extLst>
          </p:cNvPr>
          <p:cNvCxnSpPr>
            <a:cxnSpLocks/>
          </p:cNvCxnSpPr>
          <p:nvPr/>
        </p:nvCxnSpPr>
        <p:spPr>
          <a:xfrm flipV="1">
            <a:off x="3147605" y="2405621"/>
            <a:ext cx="0" cy="1098718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D807D2-DF2D-3F69-EE27-9CF4F4963735}"/>
              </a:ext>
            </a:extLst>
          </p:cNvPr>
          <p:cNvSpPr txBox="1"/>
          <p:nvPr/>
        </p:nvSpPr>
        <p:spPr>
          <a:xfrm>
            <a:off x="2711347" y="2122945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포션</a:t>
            </a:r>
            <a:endParaRPr lang="ko-KR" altLang="en-US" sz="14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E5E8570-8C6C-7523-4BEB-F0C7A1A579C8}"/>
              </a:ext>
            </a:extLst>
          </p:cNvPr>
          <p:cNvSpPr/>
          <p:nvPr/>
        </p:nvSpPr>
        <p:spPr>
          <a:xfrm>
            <a:off x="1319448" y="3527882"/>
            <a:ext cx="488890" cy="541744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9F34854C-E2EB-4459-766A-C548C1746AEF}"/>
              </a:ext>
            </a:extLst>
          </p:cNvPr>
          <p:cNvCxnSpPr>
            <a:cxnSpLocks/>
          </p:cNvCxnSpPr>
          <p:nvPr/>
        </p:nvCxnSpPr>
        <p:spPr>
          <a:xfrm flipV="1">
            <a:off x="1446922" y="2428806"/>
            <a:ext cx="0" cy="1098718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E206CF3-AD71-CC2D-3E67-D2F3D859A01C}"/>
              </a:ext>
            </a:extLst>
          </p:cNvPr>
          <p:cNvSpPr txBox="1"/>
          <p:nvPr/>
        </p:nvSpPr>
        <p:spPr>
          <a:xfrm>
            <a:off x="1010664" y="1968360"/>
            <a:ext cx="872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시선 고정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7103E1F-2470-8237-DE48-3105AA5EB8F8}"/>
              </a:ext>
            </a:extLst>
          </p:cNvPr>
          <p:cNvSpPr/>
          <p:nvPr/>
        </p:nvSpPr>
        <p:spPr>
          <a:xfrm>
            <a:off x="2367775" y="3514089"/>
            <a:ext cx="488890" cy="541744"/>
          </a:xfrm>
          <a:prstGeom prst="rect">
            <a:avLst/>
          </a:prstGeom>
          <a:solidFill>
            <a:schemeClr val="accent5">
              <a:lumMod val="75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BBE908A3-2357-B7B3-D22B-E52258B00A35}"/>
              </a:ext>
            </a:extLst>
          </p:cNvPr>
          <p:cNvCxnSpPr>
            <a:cxnSpLocks/>
          </p:cNvCxnSpPr>
          <p:nvPr/>
        </p:nvCxnSpPr>
        <p:spPr>
          <a:xfrm flipV="1">
            <a:off x="2615520" y="2405915"/>
            <a:ext cx="0" cy="1098718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73AAC9A-5DA1-9985-1AC5-3999E0290DA7}"/>
              </a:ext>
            </a:extLst>
          </p:cNvPr>
          <p:cNvSpPr txBox="1"/>
          <p:nvPr/>
        </p:nvSpPr>
        <p:spPr>
          <a:xfrm>
            <a:off x="2179262" y="212323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/>
              <a:t>패링</a:t>
            </a:r>
            <a:endParaRPr lang="ko-KR" altLang="en-US" sz="1400" b="1" dirty="0"/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51DA3E2F-58D3-62BA-998D-D77840723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412" y="2914898"/>
            <a:ext cx="2724930" cy="272493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E379ACF8-A2A2-3729-D98C-0FC91FBE0BF8}"/>
              </a:ext>
            </a:extLst>
          </p:cNvPr>
          <p:cNvSpPr txBox="1"/>
          <p:nvPr/>
        </p:nvSpPr>
        <p:spPr>
          <a:xfrm>
            <a:off x="9575921" y="3429000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공격</a:t>
            </a:r>
            <a:endParaRPr lang="en-US" altLang="ko-KR" sz="14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C2F4D8-ECC2-34CF-E8BE-C80387687358}"/>
              </a:ext>
            </a:extLst>
          </p:cNvPr>
          <p:cNvSpPr txBox="1"/>
          <p:nvPr/>
        </p:nvSpPr>
        <p:spPr>
          <a:xfrm>
            <a:off x="10494676" y="3428999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막기</a:t>
            </a:r>
            <a:endParaRPr lang="en-US" altLang="ko-KR" sz="14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09AAA3E-FBBE-3648-0622-8F7DE9262E87}"/>
              </a:ext>
            </a:extLst>
          </p:cNvPr>
          <p:cNvSpPr/>
          <p:nvPr/>
        </p:nvSpPr>
        <p:spPr>
          <a:xfrm>
            <a:off x="609189" y="5159125"/>
            <a:ext cx="872515" cy="541744"/>
          </a:xfrm>
          <a:prstGeom prst="rect">
            <a:avLst/>
          </a:prstGeom>
          <a:solidFill>
            <a:srgbClr val="00206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b="1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0487F2-13E2-9E87-5AD1-E776440EFD1B}"/>
              </a:ext>
            </a:extLst>
          </p:cNvPr>
          <p:cNvCxnSpPr>
            <a:cxnSpLocks/>
          </p:cNvCxnSpPr>
          <p:nvPr/>
        </p:nvCxnSpPr>
        <p:spPr>
          <a:xfrm flipV="1">
            <a:off x="1032282" y="5689785"/>
            <a:ext cx="0" cy="20117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5E109E-F6D3-A898-D4E4-4C7218D95BA2}"/>
              </a:ext>
            </a:extLst>
          </p:cNvPr>
          <p:cNvSpPr txBox="1"/>
          <p:nvPr/>
        </p:nvSpPr>
        <p:spPr>
          <a:xfrm>
            <a:off x="596024" y="5898552"/>
            <a:ext cx="872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/>
              <a:t>달리기</a:t>
            </a:r>
          </a:p>
        </p:txBody>
      </p:sp>
    </p:spTree>
    <p:extLst>
      <p:ext uri="{BB962C8B-B14F-4D97-AF65-F5344CB8AC3E}">
        <p14:creationId xmlns:p14="http://schemas.microsoft.com/office/powerpoint/2010/main" val="4111167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소형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인간형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베기</a:t>
            </a:r>
          </a:p>
        </p:txBody>
      </p:sp>
      <p:pic>
        <p:nvPicPr>
          <p:cNvPr id="17" name="그림 16" descr="PC 게임, 액션 어드벤처 게임, 스크린샷, 어드벤처 게임이(가) 표시된 사진&#10;&#10;자동 생성된 설명">
            <a:extLst>
              <a:ext uri="{FF2B5EF4-FFF2-40B4-BE49-F238E27FC236}">
                <a16:creationId xmlns:a16="http://schemas.microsoft.com/office/drawing/2014/main" id="{C4C37DEC-503F-E3F0-CB8E-4AE505A5F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51" y="2509753"/>
            <a:ext cx="3401212" cy="1838493"/>
          </a:xfrm>
          <a:prstGeom prst="rect">
            <a:avLst/>
          </a:prstGeom>
        </p:spPr>
      </p:pic>
      <p:pic>
        <p:nvPicPr>
          <p:cNvPr id="19" name="그림 18" descr="스크린샷, PC 게임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D8A63BCC-6332-3A86-5549-6A6D3A5EF2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495" y="2509753"/>
            <a:ext cx="3401212" cy="183849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강한 베기</a:t>
            </a:r>
          </a:p>
        </p:txBody>
      </p:sp>
      <p:pic>
        <p:nvPicPr>
          <p:cNvPr id="22" name="그림 21" descr="PC 게임, 무기, 액션 어드벤처 게임, 전략 비디오 게임이(가) 표시된 사진&#10;&#10;자동 생성된 설명">
            <a:extLst>
              <a:ext uri="{FF2B5EF4-FFF2-40B4-BE49-F238E27FC236}">
                <a16:creationId xmlns:a16="http://schemas.microsoft.com/office/drawing/2014/main" id="{EC23F3FF-96D9-8FB7-652D-30DB63816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698" y="2509753"/>
            <a:ext cx="3401213" cy="1838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 베기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찌르기</a:t>
            </a:r>
          </a:p>
        </p:txBody>
      </p:sp>
      <p:pic>
        <p:nvPicPr>
          <p:cNvPr id="26" name="그림 25" descr="PC 게임, 스크린샷, 액션 어드벤처 게임, 어드벤처 게임이(가) 표시된 사진&#10;&#10;자동 생성된 설명">
            <a:extLst>
              <a:ext uri="{FF2B5EF4-FFF2-40B4-BE49-F238E27FC236}">
                <a16:creationId xmlns:a16="http://schemas.microsoft.com/office/drawing/2014/main" id="{DACE6E2E-139E-DD9D-AA6E-A221A8B54E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5" y="4680087"/>
            <a:ext cx="3022589" cy="163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782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약 공격</a:t>
            </a:r>
          </a:p>
        </p:txBody>
      </p:sp>
      <p:pic>
        <p:nvPicPr>
          <p:cNvPr id="18" name="그림 1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AF41E6F4-5AEE-E8DA-361F-AA9E9C4B5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7" y="3085042"/>
            <a:ext cx="3364677" cy="1895866"/>
          </a:xfrm>
          <a:prstGeom prst="rect">
            <a:avLst/>
          </a:prstGeom>
        </p:spPr>
      </p:pic>
      <p:pic>
        <p:nvPicPr>
          <p:cNvPr id="24" name="그림 23" descr="PC 게임, 스크린샷, 동굴, 디지털 합성이(가) 표시된 사진&#10;&#10;자동 생성된 설명">
            <a:extLst>
              <a:ext uri="{FF2B5EF4-FFF2-40B4-BE49-F238E27FC236}">
                <a16:creationId xmlns:a16="http://schemas.microsoft.com/office/drawing/2014/main" id="{C4B02431-4A96-AC2D-5E10-924EAF95A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85042"/>
            <a:ext cx="3364679" cy="1895867"/>
          </a:xfrm>
          <a:prstGeom prst="rect">
            <a:avLst/>
          </a:prstGeom>
        </p:spPr>
      </p:pic>
      <p:pic>
        <p:nvPicPr>
          <p:cNvPr id="26" name="그림 25" descr="PC 게임, 디지털 합성, 액션 어드벤처 게임, 비디오 게임 소프트웨어이(가) 표시된 사진&#10;&#10;자동 생성된 설명">
            <a:extLst>
              <a:ext uri="{FF2B5EF4-FFF2-40B4-BE49-F238E27FC236}">
                <a16:creationId xmlns:a16="http://schemas.microsoft.com/office/drawing/2014/main" id="{E52D808C-07FC-0FBE-850C-2F5EE9602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5" y="3085042"/>
            <a:ext cx="3364677" cy="189586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</p:spTree>
    <p:extLst>
      <p:ext uri="{BB962C8B-B14F-4D97-AF65-F5344CB8AC3E}">
        <p14:creationId xmlns:p14="http://schemas.microsoft.com/office/powerpoint/2010/main" val="39132520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중형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야수형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098976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회전 공격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6F0E58-658D-EE41-DAB7-4AF4C021C91C}"/>
              </a:ext>
            </a:extLst>
          </p:cNvPr>
          <p:cNvSpPr txBox="1"/>
          <p:nvPr/>
        </p:nvSpPr>
        <p:spPr>
          <a:xfrm>
            <a:off x="1290122" y="498090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돌진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FD868-F5EC-B855-420B-4F629D95B834}"/>
              </a:ext>
            </a:extLst>
          </p:cNvPr>
          <p:cNvSpPr txBox="1"/>
          <p:nvPr/>
        </p:nvSpPr>
        <p:spPr>
          <a:xfrm>
            <a:off x="8916592" y="498090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범위 공격</a:t>
            </a:r>
          </a:p>
        </p:txBody>
      </p:sp>
      <p:pic>
        <p:nvPicPr>
          <p:cNvPr id="7" name="그림 6" descr="PC 게임, 디지털 합성, 액션 어드벤처 게임, 스크린샷이(가) 표시된 사진&#10;&#10;자동 생성된 설명">
            <a:extLst>
              <a:ext uri="{FF2B5EF4-FFF2-40B4-BE49-F238E27FC236}">
                <a16:creationId xmlns:a16="http://schemas.microsoft.com/office/drawing/2014/main" id="{08AF3D97-5C62-3398-9336-0F7C8F36F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24" y="3079978"/>
            <a:ext cx="3364679" cy="1895867"/>
          </a:xfrm>
          <a:prstGeom prst="rect">
            <a:avLst/>
          </a:prstGeom>
        </p:spPr>
      </p:pic>
      <p:pic>
        <p:nvPicPr>
          <p:cNvPr id="15" name="그림 14" descr="스크린샷, 페인팅, 예술이(가) 표시된 사진&#10;&#10;자동 생성된 설명">
            <a:extLst>
              <a:ext uri="{FF2B5EF4-FFF2-40B4-BE49-F238E27FC236}">
                <a16:creationId xmlns:a16="http://schemas.microsoft.com/office/drawing/2014/main" id="{BBBF0B53-8135-00BD-19C1-2AE16EFE8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280" y="3052704"/>
            <a:ext cx="3364677" cy="1895866"/>
          </a:xfrm>
          <a:prstGeom prst="rect">
            <a:avLst/>
          </a:prstGeom>
        </p:spPr>
      </p:pic>
      <p:pic>
        <p:nvPicPr>
          <p:cNvPr id="19" name="그림 18" descr="스크린샷, PC 게임, 디지털 합성, 전략 비디오 게임이(가) 표시된 사진&#10;&#10;자동 생성된 설명">
            <a:extLst>
              <a:ext uri="{FF2B5EF4-FFF2-40B4-BE49-F238E27FC236}">
                <a16:creationId xmlns:a16="http://schemas.microsoft.com/office/drawing/2014/main" id="{33072BEC-573E-1C76-98FD-4915B9150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134" y="3075859"/>
            <a:ext cx="3364679" cy="189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12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221448" y="1767541"/>
            <a:ext cx="3752419" cy="87534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b="1" dirty="0">
                <a:latin typeface="+mn-ea"/>
              </a:rPr>
              <a:t>★ 대형 </a:t>
            </a:r>
            <a:r>
              <a:rPr lang="en-US" altLang="ko-KR" b="1" dirty="0">
                <a:latin typeface="+mn-ea"/>
              </a:rPr>
              <a:t>(</a:t>
            </a:r>
            <a:r>
              <a:rPr lang="ko-KR" altLang="en-US" b="1" dirty="0">
                <a:latin typeface="+mn-ea"/>
              </a:rPr>
              <a:t>괴수형</a:t>
            </a:r>
            <a:r>
              <a:rPr lang="en-US" altLang="ko-KR" b="1" dirty="0">
                <a:latin typeface="+mn-ea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09CDB-6173-34DE-52B0-C3CBF71A2431}"/>
              </a:ext>
            </a:extLst>
          </p:cNvPr>
          <p:cNvSpPr txBox="1"/>
          <p:nvPr/>
        </p:nvSpPr>
        <p:spPr>
          <a:xfrm>
            <a:off x="1142234" y="4403088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일반 공격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22E15D-8C6E-7A6F-D654-0DA37A1B0999}"/>
              </a:ext>
            </a:extLst>
          </p:cNvPr>
          <p:cNvSpPr txBox="1"/>
          <p:nvPr/>
        </p:nvSpPr>
        <p:spPr>
          <a:xfrm>
            <a:off x="5103357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강 공격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51DF20-906C-82AF-A204-2E389A37096A}"/>
              </a:ext>
            </a:extLst>
          </p:cNvPr>
          <p:cNvSpPr txBox="1"/>
          <p:nvPr/>
        </p:nvSpPr>
        <p:spPr>
          <a:xfrm>
            <a:off x="9064480" y="4363287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도약 공격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01106C-A560-446E-4BD3-E439BF3CF8F4}"/>
              </a:ext>
            </a:extLst>
          </p:cNvPr>
          <p:cNvSpPr txBox="1"/>
          <p:nvPr/>
        </p:nvSpPr>
        <p:spPr>
          <a:xfrm>
            <a:off x="5103357" y="6315382"/>
            <a:ext cx="1985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n-ea"/>
              </a:rPr>
              <a:t>원거리 범위 공격</a:t>
            </a:r>
          </a:p>
        </p:txBody>
      </p:sp>
      <p:pic>
        <p:nvPicPr>
          <p:cNvPr id="7" name="그림 6" descr="스크린샷, PC 게임, 페인팅, 디지털 합성이(가) 표시된 사진&#10;&#10;자동 생성된 설명">
            <a:extLst>
              <a:ext uri="{FF2B5EF4-FFF2-40B4-BE49-F238E27FC236}">
                <a16:creationId xmlns:a16="http://schemas.microsoft.com/office/drawing/2014/main" id="{8C479393-1217-DFD9-22D7-6A3CBC5E3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50" y="2509752"/>
            <a:ext cx="3262854" cy="1838493"/>
          </a:xfrm>
          <a:prstGeom prst="rect">
            <a:avLst/>
          </a:prstGeom>
        </p:spPr>
      </p:pic>
      <p:pic>
        <p:nvPicPr>
          <p:cNvPr id="18" name="그림 17" descr="페인팅, 포유류, 예술, 용이(가) 표시된 사진&#10;&#10;자동 생성된 설명">
            <a:extLst>
              <a:ext uri="{FF2B5EF4-FFF2-40B4-BE49-F238E27FC236}">
                <a16:creationId xmlns:a16="http://schemas.microsoft.com/office/drawing/2014/main" id="{F726CE30-E7ED-FB2C-524B-1604F0010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92" y="2504893"/>
            <a:ext cx="3262855" cy="1838493"/>
          </a:xfrm>
          <a:prstGeom prst="rect">
            <a:avLst/>
          </a:prstGeom>
        </p:spPr>
      </p:pic>
      <p:pic>
        <p:nvPicPr>
          <p:cNvPr id="25" name="그림 24" descr="페인팅, PC 게임, 액션 어드벤처 게임, 디지털 합성이(가) 표시된 사진&#10;&#10;자동 생성된 설명">
            <a:extLst>
              <a:ext uri="{FF2B5EF4-FFF2-40B4-BE49-F238E27FC236}">
                <a16:creationId xmlns:a16="http://schemas.microsoft.com/office/drawing/2014/main" id="{5B07CD6A-2FA8-1EFA-97EF-BE3044D0C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695" y="2504893"/>
            <a:ext cx="3262855" cy="1838493"/>
          </a:xfrm>
          <a:prstGeom prst="rect">
            <a:avLst/>
          </a:prstGeom>
        </p:spPr>
      </p:pic>
      <p:pic>
        <p:nvPicPr>
          <p:cNvPr id="28" name="그림 27" descr="PC 게임, 스크린샷, 디지털 합성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9D3B5DB4-760B-7247-4218-9AF26172BE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275" y="4640286"/>
            <a:ext cx="2995449" cy="168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895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C66FEBE-8FBF-78C5-3761-EA9DD53BA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7" y="1949826"/>
            <a:ext cx="3732082" cy="4655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70439E-1278-EC42-60DD-0DD72BF1F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803" y="1960881"/>
            <a:ext cx="7071959" cy="463296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9572F0B-0BC7-9D06-E620-8DE6D2E38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7179" y="1949825"/>
            <a:ext cx="1067624" cy="46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96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트렌드 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AE81F54-F917-55E9-5F89-1B9C3EAA4A65}"/>
              </a:ext>
            </a:extLst>
          </p:cNvPr>
          <p:cNvSpPr/>
          <p:nvPr/>
        </p:nvSpPr>
        <p:spPr>
          <a:xfrm>
            <a:off x="2636544" y="2073768"/>
            <a:ext cx="926592" cy="92659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사회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3F75E4D-CCC1-DFCF-19B6-FD3A77925EF7}"/>
              </a:ext>
            </a:extLst>
          </p:cNvPr>
          <p:cNvSpPr/>
          <p:nvPr/>
        </p:nvSpPr>
        <p:spPr>
          <a:xfrm>
            <a:off x="2636544" y="3671055"/>
            <a:ext cx="926592" cy="9265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기술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C4E925D-6E44-2057-5A04-DB034B69A0BE}"/>
              </a:ext>
            </a:extLst>
          </p:cNvPr>
          <p:cNvSpPr/>
          <p:nvPr/>
        </p:nvSpPr>
        <p:spPr>
          <a:xfrm>
            <a:off x="2636544" y="5268343"/>
            <a:ext cx="926592" cy="92659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경제</a:t>
            </a:r>
            <a:endParaRPr lang="ko-KR" altLang="en-US" b="1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0C2347-6062-5370-26ED-4B34C6598B1D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092654" y="4134350"/>
            <a:ext cx="543890" cy="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1E2A70A-39F4-1640-D564-07CE6BC61CB2}"/>
              </a:ext>
            </a:extLst>
          </p:cNvPr>
          <p:cNvCxnSpPr>
            <a:cxnSpLocks/>
            <a:stCxn id="6" idx="0"/>
            <a:endCxn id="18" idx="2"/>
          </p:cNvCxnSpPr>
          <p:nvPr/>
        </p:nvCxnSpPr>
        <p:spPr>
          <a:xfrm rot="5400000" flipH="1" flipV="1">
            <a:off x="1478394" y="2320886"/>
            <a:ext cx="941971" cy="13743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39">
            <a:extLst>
              <a:ext uri="{FF2B5EF4-FFF2-40B4-BE49-F238E27FC236}">
                <a16:creationId xmlns:a16="http://schemas.microsoft.com/office/drawing/2014/main" id="{3DF205AA-3F72-FE69-E9B2-6BB3B61357B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99793" y="4518242"/>
            <a:ext cx="941971" cy="1531529"/>
          </a:xfrm>
          <a:prstGeom prst="curved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내용 개체 틀 2">
            <a:extLst>
              <a:ext uri="{FF2B5EF4-FFF2-40B4-BE49-F238E27FC236}">
                <a16:creationId xmlns:a16="http://schemas.microsoft.com/office/drawing/2014/main" id="{54F77709-EA39-3AEA-D883-C9F7EC0C3256}"/>
              </a:ext>
            </a:extLst>
          </p:cNvPr>
          <p:cNvSpPr txBox="1">
            <a:spLocks/>
          </p:cNvSpPr>
          <p:nvPr/>
        </p:nvSpPr>
        <p:spPr>
          <a:xfrm>
            <a:off x="3496319" y="2070182"/>
            <a:ext cx="6950006" cy="4613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</p:txBody>
      </p:sp>
      <p:sp>
        <p:nvSpPr>
          <p:cNvPr id="43" name="내용 개체 틀 2">
            <a:extLst>
              <a:ext uri="{FF2B5EF4-FFF2-40B4-BE49-F238E27FC236}">
                <a16:creationId xmlns:a16="http://schemas.microsoft.com/office/drawing/2014/main" id="{85BEEDFE-A098-6183-8AF6-164C5DC30E12}"/>
              </a:ext>
            </a:extLst>
          </p:cNvPr>
          <p:cNvSpPr txBox="1">
            <a:spLocks/>
          </p:cNvSpPr>
          <p:nvPr/>
        </p:nvSpPr>
        <p:spPr>
          <a:xfrm>
            <a:off x="3496319" y="3576639"/>
            <a:ext cx="7402588" cy="41785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44" name="내용 개체 틀 2">
            <a:extLst>
              <a:ext uri="{FF2B5EF4-FFF2-40B4-BE49-F238E27FC236}">
                <a16:creationId xmlns:a16="http://schemas.microsoft.com/office/drawing/2014/main" id="{69818165-49F9-1234-F3A4-18377C1A7EAD}"/>
              </a:ext>
            </a:extLst>
          </p:cNvPr>
          <p:cNvSpPr txBox="1">
            <a:spLocks/>
          </p:cNvSpPr>
          <p:nvPr/>
        </p:nvSpPr>
        <p:spPr>
          <a:xfrm>
            <a:off x="3496319" y="5047874"/>
            <a:ext cx="7979861" cy="4519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45" name="Picture 6">
            <a:extLst>
              <a:ext uri="{FF2B5EF4-FFF2-40B4-BE49-F238E27FC236}">
                <a16:creationId xmlns:a16="http://schemas.microsoft.com/office/drawing/2014/main" id="{273B89B0-5AC2-1353-5A84-7DD98A702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649" y="2486657"/>
            <a:ext cx="1578507" cy="107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C47DF13D-F34A-BBE6-A061-C88374124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331" y="3990095"/>
            <a:ext cx="1841941" cy="10355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6E42059-569D-5631-1151-7E1FD422F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7019" y="5448284"/>
            <a:ext cx="1979283" cy="1165879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82DD819A-66B8-F47E-B00C-4B03A6AB3E06}"/>
              </a:ext>
            </a:extLst>
          </p:cNvPr>
          <p:cNvGrpSpPr/>
          <p:nvPr/>
        </p:nvGrpSpPr>
        <p:grpSpPr>
          <a:xfrm>
            <a:off x="6366302" y="5418444"/>
            <a:ext cx="3300128" cy="1160384"/>
            <a:chOff x="8037661" y="4791813"/>
            <a:chExt cx="3866741" cy="1241081"/>
          </a:xfrm>
        </p:grpSpPr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640F72AC-928B-E307-2E92-D1AA5AB5A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F72E2857-82D1-50BE-3DA8-3C78B7B57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1F398C9A-18BA-4F6C-A270-DD694BCEF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4722" y="3979635"/>
            <a:ext cx="1841941" cy="105545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2E19B7B0-F666-B10F-4F6F-BDB3AAFF05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9879" y="2459690"/>
            <a:ext cx="873770" cy="1118553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E8B801-ECD7-730D-E263-016D88096D33}"/>
              </a:ext>
            </a:extLst>
          </p:cNvPr>
          <p:cNvSpPr txBox="1"/>
          <p:nvPr/>
        </p:nvSpPr>
        <p:spPr>
          <a:xfrm>
            <a:off x="8678443" y="2983094"/>
            <a:ext cx="2825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(1.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소울라이크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‘P</a:t>
            </a:r>
            <a:r>
              <a:rPr lang="ko-KR" altLang="en-US" sz="1200" dirty="0">
                <a:latin typeface="+mn-ea"/>
              </a:rPr>
              <a:t>의 거짓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B8546D-53EE-C730-B58F-B36E457945AC}"/>
              </a:ext>
            </a:extLst>
          </p:cNvPr>
          <p:cNvSpPr txBox="1"/>
          <p:nvPr/>
        </p:nvSpPr>
        <p:spPr>
          <a:xfrm>
            <a:off x="8672156" y="3252507"/>
            <a:ext cx="3064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>
                <a:latin typeface="+mn-ea"/>
              </a:rPr>
              <a:t>오픈월드 </a:t>
            </a:r>
            <a:r>
              <a:rPr lang="ko-KR" altLang="en-US" sz="1200" dirty="0" err="1">
                <a:latin typeface="+mn-ea"/>
              </a:rPr>
              <a:t>어드벤쳐</a:t>
            </a:r>
            <a:r>
              <a:rPr lang="ko-KR" altLang="en-US" sz="1200" dirty="0">
                <a:latin typeface="+mn-ea"/>
              </a:rPr>
              <a:t> 게임</a:t>
            </a:r>
            <a:r>
              <a:rPr lang="en-US" altLang="ko-KR" sz="1200" dirty="0">
                <a:latin typeface="+mn-ea"/>
              </a:rPr>
              <a:t> ‘</a:t>
            </a:r>
            <a:r>
              <a:rPr lang="ko-KR" altLang="en-US" sz="1200" dirty="0">
                <a:latin typeface="+mn-ea"/>
              </a:rPr>
              <a:t>갓 오브 워</a:t>
            </a:r>
            <a:r>
              <a:rPr lang="en-US" altLang="ko-KR" sz="1200" dirty="0">
                <a:latin typeface="+mn-ea"/>
              </a:rPr>
              <a:t>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8DF8E9-9CAF-FDB2-5542-2233CBA91C47}"/>
              </a:ext>
            </a:extLst>
          </p:cNvPr>
          <p:cNvSpPr txBox="1"/>
          <p:nvPr/>
        </p:nvSpPr>
        <p:spPr>
          <a:xfrm>
            <a:off x="9097031" y="4480669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(3. ‘Valve’ 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‘Steam Deck’)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63800A0-6714-BBC2-113C-5C4EF0B2A54E}"/>
              </a:ext>
            </a:extLst>
          </p:cNvPr>
          <p:cNvSpPr txBox="1"/>
          <p:nvPr/>
        </p:nvSpPr>
        <p:spPr>
          <a:xfrm>
            <a:off x="9097031" y="4728848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(4. ‘ASUS’</a:t>
            </a:r>
            <a:r>
              <a:rPr lang="ko-KR" altLang="en-US" sz="1200" dirty="0">
                <a:latin typeface="+mn-ea"/>
              </a:rPr>
              <a:t>사의 </a:t>
            </a:r>
            <a:r>
              <a:rPr lang="en-US" altLang="ko-KR" sz="1200" dirty="0">
                <a:latin typeface="+mn-ea"/>
              </a:rPr>
              <a:t>ASUS ROG ALLY’)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9B8C886-FF14-E72E-EBBF-61E5B3135076}"/>
              </a:ext>
            </a:extLst>
          </p:cNvPr>
          <p:cNvSpPr txBox="1"/>
          <p:nvPr/>
        </p:nvSpPr>
        <p:spPr>
          <a:xfrm>
            <a:off x="9645540" y="5785685"/>
            <a:ext cx="264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(5. </a:t>
            </a:r>
            <a:r>
              <a:rPr lang="ko-KR" altLang="en-US" sz="1200" dirty="0">
                <a:latin typeface="+mn-ea"/>
              </a:rPr>
              <a:t>국내 콘솔 게임 시장 규모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1B89281-D2D2-6AFF-1DCF-6938AB2CBBEB}"/>
              </a:ext>
            </a:extLst>
          </p:cNvPr>
          <p:cNvSpPr txBox="1"/>
          <p:nvPr/>
        </p:nvSpPr>
        <p:spPr>
          <a:xfrm>
            <a:off x="9646224" y="6031223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(6.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</a:t>
            </a:r>
            <a:r>
              <a:rPr lang="en-US" altLang="ko-KR" sz="1200" dirty="0">
                <a:latin typeface="+mn-ea"/>
              </a:rPr>
              <a:t>3)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AC330B12-D2E1-C6AB-92F5-8C9ADA587B1E}"/>
              </a:ext>
            </a:extLst>
          </p:cNvPr>
          <p:cNvSpPr txBox="1"/>
          <p:nvPr/>
        </p:nvSpPr>
        <p:spPr>
          <a:xfrm>
            <a:off x="9646908" y="6276761"/>
            <a:ext cx="3088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n-ea"/>
              </a:rPr>
              <a:t>(7. </a:t>
            </a:r>
            <a:r>
              <a:rPr lang="ko-KR" altLang="en-US" sz="1200" dirty="0" err="1">
                <a:latin typeface="+mn-ea"/>
              </a:rPr>
              <a:t>엘든</a:t>
            </a:r>
            <a:r>
              <a:rPr lang="ko-KR" altLang="en-US" sz="1200" dirty="0">
                <a:latin typeface="+mn-ea"/>
              </a:rPr>
              <a:t> 링 판매량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6" name="순서도: 지연 5">
            <a:extLst>
              <a:ext uri="{FF2B5EF4-FFF2-40B4-BE49-F238E27FC236}">
                <a16:creationId xmlns:a16="http://schemas.microsoft.com/office/drawing/2014/main" id="{1E657F7D-3485-EADB-F1FF-4F1ECDB07146}"/>
              </a:ext>
            </a:extLst>
          </p:cNvPr>
          <p:cNvSpPr/>
          <p:nvPr/>
        </p:nvSpPr>
        <p:spPr>
          <a:xfrm>
            <a:off x="431775" y="3479035"/>
            <a:ext cx="1660879" cy="1310631"/>
          </a:xfrm>
          <a:prstGeom prst="flowChartDelay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err="1">
                <a:solidFill>
                  <a:schemeClr val="tx1"/>
                </a:solidFill>
              </a:rPr>
              <a:t>소울라이크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514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2058889"/>
            <a:ext cx="11483852" cy="4695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dirty="0">
                <a:latin typeface="+mn-ea"/>
              </a:rPr>
              <a:t>▶ </a:t>
            </a:r>
            <a:r>
              <a:rPr lang="ko-KR" altLang="en-US" b="1" dirty="0">
                <a:latin typeface="+mn-ea"/>
              </a:rPr>
              <a:t>결론</a:t>
            </a:r>
            <a:endParaRPr lang="en-US" altLang="ko-KR" b="1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국내외 콘솔게임 시장 규모의 확대와 콘솔 게임에서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인기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여러 게임 장르에서 </a:t>
            </a: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전투 시스템을 채용하는 추세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소울라이크</a:t>
            </a:r>
            <a:r>
              <a:rPr lang="ko-KR" altLang="en-US" dirty="0">
                <a:latin typeface="+mn-ea"/>
              </a:rPr>
              <a:t> 장르만의 불친절함과 불편함이 존재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기존 </a:t>
            </a:r>
            <a:r>
              <a:rPr lang="ko-KR" altLang="en-US" dirty="0" err="1">
                <a:latin typeface="+mn-ea"/>
              </a:rPr>
              <a:t>소울라이크의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불친절함을 제거</a:t>
            </a:r>
            <a:r>
              <a:rPr lang="ko-KR" altLang="en-US" dirty="0">
                <a:latin typeface="+mn-ea"/>
              </a:rPr>
              <a:t>한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전투 시스템에 초점을 맞춘 </a:t>
            </a:r>
            <a:r>
              <a:rPr lang="en-US" altLang="ko-KR" b="1" dirty="0">
                <a:latin typeface="+mn-ea"/>
              </a:rPr>
              <a:t>[</a:t>
            </a:r>
            <a:r>
              <a:rPr lang="ko-KR" altLang="en-US" b="1" dirty="0">
                <a:latin typeface="+mn-ea"/>
              </a:rPr>
              <a:t>전투 시뮬레이터</a:t>
            </a:r>
            <a:r>
              <a:rPr lang="en-US" altLang="ko-KR" b="1" dirty="0">
                <a:latin typeface="+mn-ea"/>
              </a:rPr>
              <a:t>]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&lt;2&gt;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b="1" dirty="0" err="1"/>
              <a:t>소울라이크</a:t>
            </a:r>
            <a:r>
              <a:rPr lang="ko-KR" altLang="en-US" b="1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341639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745928" y="6021879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b="1" dirty="0"/>
              <a:t>싱글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9" y="2202929"/>
            <a:ext cx="5528031" cy="36713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8A2E1C-7486-0DF8-E336-0841430A8287}"/>
              </a:ext>
            </a:extLst>
          </p:cNvPr>
          <p:cNvSpPr txBox="1"/>
          <p:nvPr/>
        </p:nvSpPr>
        <p:spPr>
          <a:xfrm>
            <a:off x="6013110" y="2274185"/>
            <a:ext cx="2242949" cy="419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방어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방패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막는 정도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막기 </a:t>
            </a:r>
            <a:r>
              <a:rPr lang="ko-KR" altLang="en-US" dirty="0" err="1"/>
              <a:t>패링</a:t>
            </a:r>
            <a:r>
              <a:rPr lang="ko-KR" altLang="en-US" dirty="0"/>
              <a:t> 키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판정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회피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점프 유무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F2DB26-E1CF-5A3C-1599-170F929A0D35}"/>
              </a:ext>
            </a:extLst>
          </p:cNvPr>
          <p:cNvSpPr txBox="1"/>
          <p:nvPr/>
        </p:nvSpPr>
        <p:spPr>
          <a:xfrm>
            <a:off x="9337322" y="2412685"/>
            <a:ext cx="2524785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체력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그로기 조건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선택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타이밍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패링</a:t>
            </a:r>
            <a:r>
              <a:rPr lang="ko-KR" altLang="en-US" dirty="0"/>
              <a:t> 가능 여부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빈도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패턴 조건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AA1BF8-62D0-F719-E3D5-8B25E508A8B5}"/>
              </a:ext>
            </a:extLst>
          </p:cNvPr>
          <p:cNvSpPr txBox="1"/>
          <p:nvPr/>
        </p:nvSpPr>
        <p:spPr>
          <a:xfrm>
            <a:off x="7687797" y="2687172"/>
            <a:ext cx="2242949" cy="2535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&lt;</a:t>
            </a:r>
            <a:r>
              <a:rPr lang="ko-KR" altLang="en-US" dirty="0"/>
              <a:t>공격 관련</a:t>
            </a:r>
            <a:r>
              <a:rPr lang="en-US" altLang="ko-KR" dirty="0"/>
              <a:t>&gt;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무기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공격력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공격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이동 속도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달리기 속도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53765D-2C6E-E2AD-F2DD-708751A76F8D}"/>
              </a:ext>
            </a:extLst>
          </p:cNvPr>
          <p:cNvSpPr txBox="1"/>
          <p:nvPr/>
        </p:nvSpPr>
        <p:spPr>
          <a:xfrm>
            <a:off x="9259106" y="2130397"/>
            <a:ext cx="1032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적</a:t>
            </a:r>
            <a:endParaRPr lang="en-US" altLang="ko-KR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B03AA6-193C-F885-76A6-A14B94D847A1}"/>
              </a:ext>
            </a:extLst>
          </p:cNvPr>
          <p:cNvSpPr txBox="1"/>
          <p:nvPr/>
        </p:nvSpPr>
        <p:spPr>
          <a:xfrm>
            <a:off x="5940412" y="2168285"/>
            <a:ext cx="1482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+mn-ea"/>
              </a:rPr>
              <a:t>★ </a:t>
            </a:r>
            <a:r>
              <a:rPr lang="ko-KR" altLang="en-US" b="1" dirty="0"/>
              <a:t>플레이어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3280555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4935121" y="3890158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54" y="2202931"/>
            <a:ext cx="5564527" cy="36713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BF7936-657C-18CD-BD9F-3FEB35C8D558}"/>
              </a:ext>
            </a:extLst>
          </p:cNvPr>
          <p:cNvSpPr txBox="1"/>
          <p:nvPr/>
        </p:nvSpPr>
        <p:spPr>
          <a:xfrm>
            <a:off x="745927" y="6021879"/>
            <a:ext cx="10540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(</a:t>
            </a:r>
            <a:r>
              <a:rPr lang="ko-KR" altLang="en-US" b="1" dirty="0"/>
              <a:t>멀티 플레이 </a:t>
            </a:r>
            <a:r>
              <a:rPr lang="ko-KR" altLang="en-US" dirty="0"/>
              <a:t>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9007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1462</TotalTime>
  <Words>1205</Words>
  <Application>Microsoft Office PowerPoint</Application>
  <PresentationFormat>와이드스크린</PresentationFormat>
  <Paragraphs>255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0" baseType="lpstr">
      <vt:lpstr>Apple SD Gothic Neo</vt:lpstr>
      <vt:lpstr>-apple-system</vt:lpstr>
      <vt:lpstr>gg sans</vt:lpstr>
      <vt:lpstr>돋움체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승완 조</cp:lastModifiedBy>
  <cp:revision>59</cp:revision>
  <dcterms:created xsi:type="dcterms:W3CDTF">2023-11-04T19:16:26Z</dcterms:created>
  <dcterms:modified xsi:type="dcterms:W3CDTF">2024-01-03T07:55:02Z</dcterms:modified>
</cp:coreProperties>
</file>

<file path=docProps/thumbnail.jpeg>
</file>